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84" r:id="rId4"/>
    <p:sldId id="319" r:id="rId5"/>
    <p:sldId id="259" r:id="rId6"/>
    <p:sldId id="260" r:id="rId7"/>
    <p:sldId id="286" r:id="rId8"/>
    <p:sldId id="287" r:id="rId9"/>
    <p:sldId id="288" r:id="rId10"/>
    <p:sldId id="290" r:id="rId11"/>
    <p:sldId id="291" r:id="rId12"/>
    <p:sldId id="292" r:id="rId13"/>
    <p:sldId id="295" r:id="rId14"/>
    <p:sldId id="293" r:id="rId15"/>
    <p:sldId id="294" r:id="rId16"/>
    <p:sldId id="296" r:id="rId17"/>
    <p:sldId id="303" r:id="rId18"/>
    <p:sldId id="304" r:id="rId19"/>
    <p:sldId id="297" r:id="rId20"/>
    <p:sldId id="300" r:id="rId21"/>
    <p:sldId id="301" r:id="rId22"/>
    <p:sldId id="302" r:id="rId23"/>
    <p:sldId id="305" r:id="rId24"/>
    <p:sldId id="306" r:id="rId25"/>
    <p:sldId id="298" r:id="rId26"/>
    <p:sldId id="299" r:id="rId27"/>
    <p:sldId id="307" r:id="rId28"/>
    <p:sldId id="308" r:id="rId29"/>
    <p:sldId id="309" r:id="rId30"/>
    <p:sldId id="310" r:id="rId31"/>
    <p:sldId id="313" r:id="rId32"/>
    <p:sldId id="314" r:id="rId33"/>
    <p:sldId id="315" r:id="rId34"/>
    <p:sldId id="312" r:id="rId35"/>
    <p:sldId id="311" r:id="rId36"/>
    <p:sldId id="272" r:id="rId37"/>
    <p:sldId id="274" r:id="rId38"/>
    <p:sldId id="275" r:id="rId39"/>
    <p:sldId id="277" r:id="rId40"/>
    <p:sldId id="278" r:id="rId41"/>
    <p:sldId id="317" r:id="rId42"/>
    <p:sldId id="318" r:id="rId43"/>
    <p:sldId id="280" r:id="rId44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1656">
          <p15:clr>
            <a:srgbClr val="A4A3A4"/>
          </p15:clr>
        </p15:guide>
        <p15:guide id="2" pos="29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690" y="90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A5A5D-8546-C94A-9AD3-7EAF2BA3DFC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D645120-6F90-0949-AF66-51B005E87AD9}">
      <dgm:prSet phldrT="[Text]"/>
      <dgm:spPr/>
      <dgm:t>
        <a:bodyPr/>
        <a:lstStyle/>
        <a:p>
          <a:r>
            <a:rPr lang="en-US" dirty="0"/>
            <a:t>Big blob of text</a:t>
          </a:r>
        </a:p>
      </dgm:t>
    </dgm:pt>
    <dgm:pt modelId="{6AE305C5-D2FA-2B43-A3DD-A2A622CE2DAF}" type="parTrans" cxnId="{F5B7A0E1-9A66-7344-851E-A506F72FAD74}">
      <dgm:prSet/>
      <dgm:spPr/>
      <dgm:t>
        <a:bodyPr/>
        <a:lstStyle/>
        <a:p>
          <a:endParaRPr lang="en-US"/>
        </a:p>
      </dgm:t>
    </dgm:pt>
    <dgm:pt modelId="{DEEBB43B-EBB3-234E-A24A-1CCF498EA88D}" type="sibTrans" cxnId="{F5B7A0E1-9A66-7344-851E-A506F72FAD74}">
      <dgm:prSet/>
      <dgm:spPr/>
      <dgm:t>
        <a:bodyPr/>
        <a:lstStyle/>
        <a:p>
          <a:endParaRPr lang="en-US"/>
        </a:p>
      </dgm:t>
    </dgm:pt>
    <dgm:pt modelId="{B9403CCC-6DCA-124A-8CBE-4B7E7FEC2225}">
      <dgm:prSet phldrT="[Text]"/>
      <dgm:spPr/>
      <dgm:t>
        <a:bodyPr/>
        <a:lstStyle/>
        <a:p>
          <a:r>
            <a:rPr lang="en-US" dirty="0"/>
            <a:t>???</a:t>
          </a:r>
        </a:p>
      </dgm:t>
    </dgm:pt>
    <dgm:pt modelId="{883CA61E-62C9-F546-A28D-10FBF86D8D6C}" type="parTrans" cxnId="{8D450D1C-BD1D-E84B-80E6-D6D4CABDA7B3}">
      <dgm:prSet/>
      <dgm:spPr/>
      <dgm:t>
        <a:bodyPr/>
        <a:lstStyle/>
        <a:p>
          <a:endParaRPr lang="en-US"/>
        </a:p>
      </dgm:t>
    </dgm:pt>
    <dgm:pt modelId="{C66F2E42-B5B6-3B44-858F-F738A102344F}" type="sibTrans" cxnId="{8D450D1C-BD1D-E84B-80E6-D6D4CABDA7B3}">
      <dgm:prSet/>
      <dgm:spPr/>
      <dgm:t>
        <a:bodyPr/>
        <a:lstStyle/>
        <a:p>
          <a:endParaRPr lang="en-US"/>
        </a:p>
      </dgm:t>
    </dgm:pt>
    <dgm:pt modelId="{0FCA4BD0-77A4-1A4F-B8D4-D20B7151787D}">
      <dgm:prSet phldrT="[Text]"/>
      <dgm:spPr/>
      <dgm:t>
        <a:bodyPr/>
        <a:lstStyle/>
        <a:p>
          <a:r>
            <a:rPr lang="en-US" dirty="0"/>
            <a:t>Features for a model</a:t>
          </a:r>
        </a:p>
      </dgm:t>
    </dgm:pt>
    <dgm:pt modelId="{B6B519A6-EA4C-EE46-ABE5-A472E4D50EB1}" type="parTrans" cxnId="{6C8575A2-36C8-FA46-9CDE-79C9B3F8D3F0}">
      <dgm:prSet/>
      <dgm:spPr/>
      <dgm:t>
        <a:bodyPr/>
        <a:lstStyle/>
        <a:p>
          <a:endParaRPr lang="en-US"/>
        </a:p>
      </dgm:t>
    </dgm:pt>
    <dgm:pt modelId="{551840F8-6210-6C4E-A522-F0E0CF53640E}" type="sibTrans" cxnId="{6C8575A2-36C8-FA46-9CDE-79C9B3F8D3F0}">
      <dgm:prSet/>
      <dgm:spPr/>
      <dgm:t>
        <a:bodyPr/>
        <a:lstStyle/>
        <a:p>
          <a:endParaRPr lang="en-US"/>
        </a:p>
      </dgm:t>
    </dgm:pt>
    <dgm:pt modelId="{8EFA3E45-F8B9-A248-BA52-EBD39F6329E7}" type="pres">
      <dgm:prSet presAssocID="{F9DA5A5D-8546-C94A-9AD3-7EAF2BA3DFC5}" presName="Name0" presStyleCnt="0">
        <dgm:presLayoutVars>
          <dgm:dir/>
          <dgm:resizeHandles val="exact"/>
        </dgm:presLayoutVars>
      </dgm:prSet>
      <dgm:spPr/>
    </dgm:pt>
    <dgm:pt modelId="{F090B985-5B1E-6A45-B417-A51496EB162F}" type="pres">
      <dgm:prSet presAssocID="{8D645120-6F90-0949-AF66-51B005E87AD9}" presName="node" presStyleLbl="node1" presStyleIdx="0" presStyleCnt="3">
        <dgm:presLayoutVars>
          <dgm:bulletEnabled val="1"/>
        </dgm:presLayoutVars>
      </dgm:prSet>
      <dgm:spPr/>
    </dgm:pt>
    <dgm:pt modelId="{282A12BC-BDF5-BF43-8741-8CD26FD436B0}" type="pres">
      <dgm:prSet presAssocID="{DEEBB43B-EBB3-234E-A24A-1CCF498EA88D}" presName="sibTrans" presStyleLbl="sibTrans2D1" presStyleIdx="0" presStyleCnt="2"/>
      <dgm:spPr/>
    </dgm:pt>
    <dgm:pt modelId="{2ACCBBD2-45DF-F745-B91D-020CDF446816}" type="pres">
      <dgm:prSet presAssocID="{DEEBB43B-EBB3-234E-A24A-1CCF498EA88D}" presName="connectorText" presStyleLbl="sibTrans2D1" presStyleIdx="0" presStyleCnt="2"/>
      <dgm:spPr/>
    </dgm:pt>
    <dgm:pt modelId="{3375B0BD-E8D6-284D-9705-6CB91D4F58D4}" type="pres">
      <dgm:prSet presAssocID="{B9403CCC-6DCA-124A-8CBE-4B7E7FEC2225}" presName="node" presStyleLbl="node1" presStyleIdx="1" presStyleCnt="3">
        <dgm:presLayoutVars>
          <dgm:bulletEnabled val="1"/>
        </dgm:presLayoutVars>
      </dgm:prSet>
      <dgm:spPr/>
    </dgm:pt>
    <dgm:pt modelId="{294BDE74-4478-7443-9E79-2DAEDC3DF759}" type="pres">
      <dgm:prSet presAssocID="{C66F2E42-B5B6-3B44-858F-F738A102344F}" presName="sibTrans" presStyleLbl="sibTrans2D1" presStyleIdx="1" presStyleCnt="2"/>
      <dgm:spPr/>
    </dgm:pt>
    <dgm:pt modelId="{4E46A3A0-F1E6-A64E-B216-81A75C3313DE}" type="pres">
      <dgm:prSet presAssocID="{C66F2E42-B5B6-3B44-858F-F738A102344F}" presName="connectorText" presStyleLbl="sibTrans2D1" presStyleIdx="1" presStyleCnt="2"/>
      <dgm:spPr/>
    </dgm:pt>
    <dgm:pt modelId="{C5FDCA08-6FD8-6940-9473-0AEFB58B4C84}" type="pres">
      <dgm:prSet presAssocID="{0FCA4BD0-77A4-1A4F-B8D4-D20B7151787D}" presName="node" presStyleLbl="node1" presStyleIdx="2" presStyleCnt="3">
        <dgm:presLayoutVars>
          <dgm:bulletEnabled val="1"/>
        </dgm:presLayoutVars>
      </dgm:prSet>
      <dgm:spPr/>
    </dgm:pt>
  </dgm:ptLst>
  <dgm:cxnLst>
    <dgm:cxn modelId="{FE16C6CC-BADE-4E47-BE5B-F82CCAFBD7E4}" type="presOf" srcId="{DEEBB43B-EBB3-234E-A24A-1CCF498EA88D}" destId="{2ACCBBD2-45DF-F745-B91D-020CDF446816}" srcOrd="1" destOrd="0" presId="urn:microsoft.com/office/officeart/2005/8/layout/process1"/>
    <dgm:cxn modelId="{5B2D5A3E-927F-194F-AC11-310E51FF559F}" type="presOf" srcId="{F9DA5A5D-8546-C94A-9AD3-7EAF2BA3DFC5}" destId="{8EFA3E45-F8B9-A248-BA52-EBD39F6329E7}" srcOrd="0" destOrd="0" presId="urn:microsoft.com/office/officeart/2005/8/layout/process1"/>
    <dgm:cxn modelId="{8D450D1C-BD1D-E84B-80E6-D6D4CABDA7B3}" srcId="{F9DA5A5D-8546-C94A-9AD3-7EAF2BA3DFC5}" destId="{B9403CCC-6DCA-124A-8CBE-4B7E7FEC2225}" srcOrd="1" destOrd="0" parTransId="{883CA61E-62C9-F546-A28D-10FBF86D8D6C}" sibTransId="{C66F2E42-B5B6-3B44-858F-F738A102344F}"/>
    <dgm:cxn modelId="{6C8575A2-36C8-FA46-9CDE-79C9B3F8D3F0}" srcId="{F9DA5A5D-8546-C94A-9AD3-7EAF2BA3DFC5}" destId="{0FCA4BD0-77A4-1A4F-B8D4-D20B7151787D}" srcOrd="2" destOrd="0" parTransId="{B6B519A6-EA4C-EE46-ABE5-A472E4D50EB1}" sibTransId="{551840F8-6210-6C4E-A522-F0E0CF53640E}"/>
    <dgm:cxn modelId="{E07179DA-787A-8E4F-B448-DD8FCA3529F4}" type="presOf" srcId="{DEEBB43B-EBB3-234E-A24A-1CCF498EA88D}" destId="{282A12BC-BDF5-BF43-8741-8CD26FD436B0}" srcOrd="0" destOrd="0" presId="urn:microsoft.com/office/officeart/2005/8/layout/process1"/>
    <dgm:cxn modelId="{DB38520D-AFD8-BC4C-ADA5-EFE41E48BA90}" type="presOf" srcId="{B9403CCC-6DCA-124A-8CBE-4B7E7FEC2225}" destId="{3375B0BD-E8D6-284D-9705-6CB91D4F58D4}" srcOrd="0" destOrd="0" presId="urn:microsoft.com/office/officeart/2005/8/layout/process1"/>
    <dgm:cxn modelId="{B6584373-410A-DF49-9E72-FF7E39DBF17F}" type="presOf" srcId="{0FCA4BD0-77A4-1A4F-B8D4-D20B7151787D}" destId="{C5FDCA08-6FD8-6940-9473-0AEFB58B4C84}" srcOrd="0" destOrd="0" presId="urn:microsoft.com/office/officeart/2005/8/layout/process1"/>
    <dgm:cxn modelId="{A0216F5C-2806-5147-B534-BF53BC126183}" type="presOf" srcId="{C66F2E42-B5B6-3B44-858F-F738A102344F}" destId="{4E46A3A0-F1E6-A64E-B216-81A75C3313DE}" srcOrd="1" destOrd="0" presId="urn:microsoft.com/office/officeart/2005/8/layout/process1"/>
    <dgm:cxn modelId="{86E6E325-367C-8647-94C3-48857204FAB2}" type="presOf" srcId="{C66F2E42-B5B6-3B44-858F-F738A102344F}" destId="{294BDE74-4478-7443-9E79-2DAEDC3DF759}" srcOrd="0" destOrd="0" presId="urn:microsoft.com/office/officeart/2005/8/layout/process1"/>
    <dgm:cxn modelId="{83471A52-D9BA-3643-8C63-643022D8D81F}" type="presOf" srcId="{8D645120-6F90-0949-AF66-51B005E87AD9}" destId="{F090B985-5B1E-6A45-B417-A51496EB162F}" srcOrd="0" destOrd="0" presId="urn:microsoft.com/office/officeart/2005/8/layout/process1"/>
    <dgm:cxn modelId="{F5B7A0E1-9A66-7344-851E-A506F72FAD74}" srcId="{F9DA5A5D-8546-C94A-9AD3-7EAF2BA3DFC5}" destId="{8D645120-6F90-0949-AF66-51B005E87AD9}" srcOrd="0" destOrd="0" parTransId="{6AE305C5-D2FA-2B43-A3DD-A2A622CE2DAF}" sibTransId="{DEEBB43B-EBB3-234E-A24A-1CCF498EA88D}"/>
    <dgm:cxn modelId="{AFAEFFE0-E731-2E43-907F-31B3576B7937}" type="presParOf" srcId="{8EFA3E45-F8B9-A248-BA52-EBD39F6329E7}" destId="{F090B985-5B1E-6A45-B417-A51496EB162F}" srcOrd="0" destOrd="0" presId="urn:microsoft.com/office/officeart/2005/8/layout/process1"/>
    <dgm:cxn modelId="{847CA536-50EC-2149-8AD0-F0713F8948D6}" type="presParOf" srcId="{8EFA3E45-F8B9-A248-BA52-EBD39F6329E7}" destId="{282A12BC-BDF5-BF43-8741-8CD26FD436B0}" srcOrd="1" destOrd="0" presId="urn:microsoft.com/office/officeart/2005/8/layout/process1"/>
    <dgm:cxn modelId="{3357857B-DB85-594C-958C-2FC40B109BBD}" type="presParOf" srcId="{282A12BC-BDF5-BF43-8741-8CD26FD436B0}" destId="{2ACCBBD2-45DF-F745-B91D-020CDF446816}" srcOrd="0" destOrd="0" presId="urn:microsoft.com/office/officeart/2005/8/layout/process1"/>
    <dgm:cxn modelId="{15EFD8A2-F757-0243-8897-DC40497C09A3}" type="presParOf" srcId="{8EFA3E45-F8B9-A248-BA52-EBD39F6329E7}" destId="{3375B0BD-E8D6-284D-9705-6CB91D4F58D4}" srcOrd="2" destOrd="0" presId="urn:microsoft.com/office/officeart/2005/8/layout/process1"/>
    <dgm:cxn modelId="{656448EC-DC9A-1E49-89CE-91977D343B5E}" type="presParOf" srcId="{8EFA3E45-F8B9-A248-BA52-EBD39F6329E7}" destId="{294BDE74-4478-7443-9E79-2DAEDC3DF759}" srcOrd="3" destOrd="0" presId="urn:microsoft.com/office/officeart/2005/8/layout/process1"/>
    <dgm:cxn modelId="{0BFE7454-BEDB-D447-A579-4E838CF27E22}" type="presParOf" srcId="{294BDE74-4478-7443-9E79-2DAEDC3DF759}" destId="{4E46A3A0-F1E6-A64E-B216-81A75C3313DE}" srcOrd="0" destOrd="0" presId="urn:microsoft.com/office/officeart/2005/8/layout/process1"/>
    <dgm:cxn modelId="{AF04313C-7115-6345-B58E-D6C5A82641EA}" type="presParOf" srcId="{8EFA3E45-F8B9-A248-BA52-EBD39F6329E7}" destId="{C5FDCA08-6FD8-6940-9473-0AEFB58B4C8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0B985-5B1E-6A45-B417-A51496EB162F}">
      <dsp:nvSpPr>
        <dsp:cNvPr id="0" name=""/>
        <dsp:cNvSpPr/>
      </dsp:nvSpPr>
      <dsp:spPr>
        <a:xfrm>
          <a:off x="722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Big blob of text</a:t>
          </a:r>
        </a:p>
      </dsp:txBody>
      <dsp:txXfrm>
        <a:off x="45156" y="1290319"/>
        <a:ext cx="2082753" cy="1219305"/>
      </dsp:txXfrm>
    </dsp:sp>
    <dsp:sp modelId="{282A12BC-BDF5-BF43-8741-8CD26FD436B0}">
      <dsp:nvSpPr>
        <dsp:cNvPr id="0" name=""/>
        <dsp:cNvSpPr/>
      </dsp:nvSpPr>
      <dsp:spPr>
        <a:xfrm>
          <a:off x="238170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381706" y="1739371"/>
        <a:ext cx="320339" cy="321202"/>
      </dsp:txXfrm>
    </dsp:sp>
    <dsp:sp modelId="{3375B0BD-E8D6-284D-9705-6CB91D4F58D4}">
      <dsp:nvSpPr>
        <dsp:cNvPr id="0" name=""/>
        <dsp:cNvSpPr/>
      </dsp:nvSpPr>
      <dsp:spPr>
        <a:xfrm>
          <a:off x="302929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???</a:t>
          </a:r>
        </a:p>
      </dsp:txBody>
      <dsp:txXfrm>
        <a:off x="3067226" y="1290319"/>
        <a:ext cx="2082753" cy="1219305"/>
      </dsp:txXfrm>
    </dsp:sp>
    <dsp:sp modelId="{294BDE74-4478-7443-9E79-2DAEDC3DF759}">
      <dsp:nvSpPr>
        <dsp:cNvPr id="0" name=""/>
        <dsp:cNvSpPr/>
      </dsp:nvSpPr>
      <dsp:spPr>
        <a:xfrm>
          <a:off x="540377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403776" y="1739371"/>
        <a:ext cx="320339" cy="321202"/>
      </dsp:txXfrm>
    </dsp:sp>
    <dsp:sp modelId="{C5FDCA08-6FD8-6940-9473-0AEFB58B4C84}">
      <dsp:nvSpPr>
        <dsp:cNvPr id="0" name=""/>
        <dsp:cNvSpPr/>
      </dsp:nvSpPr>
      <dsp:spPr>
        <a:xfrm>
          <a:off x="6051363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Features for a model</a:t>
          </a:r>
        </a:p>
      </dsp:txBody>
      <dsp:txXfrm>
        <a:off x="6089297" y="1290319"/>
        <a:ext cx="2082753" cy="1219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44593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xfrm>
            <a:off x="1689794" y="136921"/>
            <a:ext cx="5983487" cy="116383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algn="ctr">
              <a:lnSpc>
                <a:spcPct val="100000"/>
              </a:lnSpc>
              <a:defRPr sz="42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idx="1"/>
          </p:nvPr>
        </p:nvSpPr>
        <p:spPr>
          <a:xfrm>
            <a:off x="1689794" y="1396603"/>
            <a:ext cx="5983487" cy="338881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marL="233947" indent="-233947">
              <a:lnSpc>
                <a:spcPct val="100000"/>
              </a:lnSpc>
              <a:spcBef>
                <a:spcPts val="4200"/>
              </a:spcBef>
              <a:buSzPct val="75000"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678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22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567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11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4580829" y="4990802"/>
            <a:ext cx="194571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 b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2pPr>
              <a:buFont typeface="Lucida Grande"/>
              <a:buChar char="‣"/>
            </a:lvl2pPr>
            <a:lvl3pPr>
              <a:buFont typeface="Lucida Grande"/>
              <a:buChar char="‣"/>
            </a:lvl3pPr>
            <a:lvl4pPr>
              <a:buFont typeface="Lucida Grande"/>
              <a:buChar char="‣"/>
            </a:lvl4pPr>
            <a:lvl5pP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4" r:id="rId13"/>
  </p:sldLayoutIdLst>
  <p:transition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ackerfactor.com/GenderGuesser.php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93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/>
              <a:t>1</a:t>
            </a:r>
            <a:r>
              <a:rPr lang="en-AU" dirty="0"/>
              <a:t>0</a:t>
            </a:r>
            <a:r>
              <a:rPr dirty="0"/>
              <a:t> 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/>
              <a:t>Week </a:t>
            </a:r>
            <a:r>
              <a:rPr lang="en-AU" dirty="0"/>
              <a:t>4</a:t>
            </a:r>
            <a:r>
              <a:rPr dirty="0"/>
              <a:t> - Natural Language Processing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80666"/>
          </a:xfrm>
        </p:spPr>
        <p:txBody>
          <a:bodyPr/>
          <a:lstStyle/>
          <a:p>
            <a:r>
              <a:rPr lang="en-US" dirty="0"/>
              <a:t>Low-level                    Shallow                      Deep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691511"/>
              </p:ext>
            </p:extLst>
          </p:nvPr>
        </p:nvGraphicFramePr>
        <p:xfrm>
          <a:off x="468153" y="1071195"/>
          <a:ext cx="8592114" cy="3108960"/>
        </p:xfrm>
        <a:graphic>
          <a:graphicData uri="http://schemas.openxmlformats.org/drawingml/2006/table">
            <a:tbl>
              <a:tblPr firstCol="1" lastCol="1" bandCol="1">
                <a:tableStyleId>{9D7B26C5-4107-4FEC-AEDC-1716B250A1EF}</a:tableStyleId>
              </a:tblPr>
              <a:tblGrid>
                <a:gridCol w="28640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0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Lexical parsing</a:t>
                      </a:r>
                      <a:b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Morphological (word) segmentation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Optical character recognition (OCR)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Part-of-speech (POS) tagging Sentence boundary disambiguation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Speech/phoneme segmentation </a:t>
                      </a:r>
                      <a:endParaRPr lang="en-US" sz="1800" b="0" dirty="0">
                        <a:effectLst/>
                      </a:endParaRP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Automatic summarization Named entity recognition (NER) 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Sentiment analysis </a:t>
                      </a:r>
                      <a:endParaRPr lang="en-US" sz="1800" b="0" dirty="0">
                        <a:effectLst/>
                      </a:endParaRPr>
                    </a:p>
                    <a:p>
                      <a:pPr algn="l"/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Speech recognition</a:t>
                      </a:r>
                      <a:b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Topic segmentation and recognition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Word sense disambiguation </a:t>
                      </a:r>
                      <a:endParaRPr lang="en-US" sz="1800" b="0" dirty="0">
                        <a:effectLst/>
                      </a:endParaRP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Machine translation</a:t>
                      </a:r>
                      <a:b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</a:b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Natural language generation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Natural language understanding </a:t>
                      </a:r>
                    </a:p>
                    <a:p>
                      <a:pPr algn="l"/>
                      <a:endParaRPr lang="en-US" sz="18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64511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Python NLP Packages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894826"/>
              </p:ext>
            </p:extLst>
          </p:nvPr>
        </p:nvGraphicFramePr>
        <p:xfrm>
          <a:off x="468153" y="870207"/>
          <a:ext cx="8568477" cy="406193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338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3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6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7191">
                <a:tc>
                  <a:txBody>
                    <a:bodyPr/>
                    <a:lstStyle/>
                    <a:p>
                      <a:pPr algn="l"/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NLTK:</a:t>
                      </a:r>
                      <a:b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Natural Language Toolkit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Well-documented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Active </a:t>
                      </a:r>
                      <a:r>
                        <a:rPr lang="en-US" sz="14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dev</a:t>
                      </a: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 community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Lots of features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Unsuitable for high-performance applications </a:t>
                      </a:r>
                      <a:endParaRPr lang="en-US" sz="1400" b="0" dirty="0">
                        <a:effectLst/>
                      </a:endParaRPr>
                    </a:p>
                    <a:p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81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Gensim</a:t>
                      </a: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Topic Modeling for Humans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Built-in distributed computing support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Can index datasets larger than RAM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Great docs, tutorials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Narrow application focus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Smaller support community </a:t>
                      </a:r>
                      <a:endParaRPr lang="en-US" sz="1400" b="0" dirty="0">
                        <a:effectLst/>
                      </a:endParaRPr>
                    </a:p>
                    <a:p>
                      <a:pPr algn="l"/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(than NLTK)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Sklearn</a:t>
                      </a: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Part of familiar set of tools for Machine Learning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Good lib to explore small datasets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Limited set of NLP features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“Blows up with memory errors much sooner than other libs”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corenlp</a:t>
                      </a: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Wrapper for Stanford Core NLP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Stanford Core NLP ...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Written in Java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Gold standard for serious NLP work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Python wrapper around a package written in Java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Relatively little support </a:t>
                      </a:r>
                      <a:endParaRPr lang="en-US" sz="1400" b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/>
                        <a:t>Textblob</a:t>
                      </a:r>
                      <a:endParaRPr lang="en-US" sz="1400" b="0" dirty="0"/>
                    </a:p>
                    <a:p>
                      <a:pPr algn="l"/>
                      <a:r>
                        <a:rPr lang="en-US" sz="1400" b="0" dirty="0"/>
                        <a:t> (wrapper around NLTK)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dirty="0"/>
                        <a:t>Ease</a:t>
                      </a:r>
                      <a:r>
                        <a:rPr lang="en-US" sz="1400" b="0" baseline="0" dirty="0"/>
                        <a:t> of use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dirty="0"/>
                        <a:t>Same as NLTK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749850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/>
              <a:t>Using NLTK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492428965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document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Text = open(‘</a:t>
            </a:r>
            <a:r>
              <a:rPr lang="en-US" i="1" dirty="0" err="1">
                <a:latin typeface="Courier New"/>
                <a:cs typeface="Courier New"/>
              </a:rPr>
              <a:t>filename.txt</a:t>
            </a:r>
            <a:r>
              <a:rPr lang="en-US" i="1" dirty="0">
                <a:latin typeface="Courier New"/>
                <a:cs typeface="Courier New"/>
              </a:rPr>
              <a:t>’</a:t>
            </a:r>
            <a:r>
              <a:rPr lang="en-US" dirty="0">
                <a:latin typeface="Courier New"/>
                <a:cs typeface="Courier New"/>
              </a:rPr>
              <a:t>).read()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nltk.corpus.gutenberg.fileids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Alice = </a:t>
            </a:r>
            <a:r>
              <a:rPr lang="en-US" dirty="0" err="1">
                <a:latin typeface="Courier New"/>
                <a:cs typeface="Courier New"/>
              </a:rPr>
              <a:t>nltk.corpus.gutenberg.raw</a:t>
            </a:r>
            <a:r>
              <a:rPr lang="en-US" dirty="0">
                <a:latin typeface="Courier New"/>
                <a:cs typeface="Courier New"/>
              </a:rPr>
              <a:t>(‘</a:t>
            </a:r>
            <a:r>
              <a:rPr lang="en-US" dirty="0" err="1">
                <a:latin typeface="Courier New"/>
                <a:cs typeface="Courier New"/>
              </a:rPr>
              <a:t>carrol-alice.txt</a:t>
            </a:r>
            <a:r>
              <a:rPr lang="en-US" dirty="0">
                <a:latin typeface="Courier New"/>
                <a:cs typeface="Courier New"/>
              </a:rPr>
              <a:t>’)</a:t>
            </a:r>
          </a:p>
        </p:txBody>
      </p:sp>
    </p:spTree>
    <p:extLst>
      <p:ext uri="{BB962C8B-B14F-4D97-AF65-F5344CB8AC3E}">
        <p14:creationId xmlns:p14="http://schemas.microsoft.com/office/powerpoint/2010/main" val="311628553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WORD-SENTENCE SEGMENTATION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+mn-lt"/>
              </a:rPr>
              <a:t>The standard approaches to locate the end of a sentence: </a:t>
            </a:r>
          </a:p>
          <a:p>
            <a:pPr>
              <a:buFont typeface="Wingdings" charset="2"/>
              <a:buChar char="§"/>
            </a:pPr>
            <a:r>
              <a:rPr lang="en-US" b="0" dirty="0">
                <a:latin typeface="+mn-lt"/>
              </a:rPr>
              <a:t>If it's a period, it ends a sentence </a:t>
            </a:r>
          </a:p>
          <a:p>
            <a:pPr>
              <a:buFont typeface="Wingdings" charset="2"/>
              <a:buChar char="§"/>
            </a:pPr>
            <a:r>
              <a:rPr lang="en-US" b="0" dirty="0">
                <a:latin typeface="+mn-lt"/>
              </a:rPr>
              <a:t>If the preceding token is in the hand-compiled list of abbreviations, then it doesn't end a sentence </a:t>
            </a:r>
          </a:p>
          <a:p>
            <a:pPr>
              <a:buFont typeface="Wingdings" charset="2"/>
              <a:buChar char="§"/>
            </a:pPr>
            <a:r>
              <a:rPr lang="en-US" b="0" dirty="0">
                <a:latin typeface="+mn-lt"/>
              </a:rPr>
              <a:t>But if the next token after an abbreviation is capitalized, then it ends a sentence.</a:t>
            </a:r>
          </a:p>
          <a:p>
            <a:pPr>
              <a:buFont typeface="Wingdings" charset="2"/>
              <a:buChar char="§"/>
            </a:pPr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b="0" dirty="0">
                <a:latin typeface="+mn-lt"/>
              </a:rPr>
              <a:t>This strategy gets about 95% of sentences correct. </a:t>
            </a:r>
          </a:p>
          <a:p>
            <a:pPr marL="40639" indent="0">
              <a:buNone/>
            </a:pPr>
            <a:endParaRPr lang="en-US" b="0" dirty="0">
              <a:latin typeface="+mn-lt"/>
            </a:endParaRPr>
          </a:p>
          <a:p>
            <a:endParaRPr lang="en-US" sz="1200" b="0" dirty="0">
              <a:solidFill>
                <a:schemeClr val="accent1"/>
              </a:solidFill>
            </a:endParaRPr>
          </a:p>
          <a:p>
            <a:pPr marL="40639" indent="0">
              <a:buNone/>
            </a:pPr>
            <a:r>
              <a:rPr lang="en-US" sz="1200" b="0" dirty="0">
                <a:solidFill>
                  <a:schemeClr val="accent1"/>
                </a:solidFill>
              </a:rPr>
              <a:t>(Source: Wikipedia)</a:t>
            </a:r>
          </a:p>
          <a:p>
            <a:pPr marL="40639" indent="0">
              <a:buNone/>
            </a:pPr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b="0" dirty="0">
                <a:latin typeface="+mn-lt"/>
              </a:rPr>
              <a:t>It fails badly on Markdown documents. It needs a tuned </a:t>
            </a:r>
            <a:r>
              <a:rPr lang="en-US" b="0" dirty="0" err="1">
                <a:latin typeface="+mn-lt"/>
              </a:rPr>
              <a:t>segmenter</a:t>
            </a:r>
            <a:r>
              <a:rPr lang="en-US" b="0" dirty="0">
                <a:latin typeface="+mn-lt"/>
              </a:rPr>
              <a:t> for this.</a:t>
            </a:r>
          </a:p>
          <a:p>
            <a:endParaRPr lang="en-US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906301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NLTK does word and sentence segmentation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nltk.sent_tokenize</a:t>
            </a:r>
            <a:r>
              <a:rPr lang="en-US" dirty="0">
                <a:latin typeface="Courier New"/>
                <a:cs typeface="Courier New"/>
              </a:rPr>
              <a:t>(“This is a sentence. So is this.”)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nltk.corpus.gutenberg.sents</a:t>
            </a:r>
            <a:r>
              <a:rPr lang="en-US" dirty="0">
                <a:latin typeface="Courier New"/>
                <a:cs typeface="Courier New"/>
              </a:rPr>
              <a:t>(“</a:t>
            </a:r>
            <a:r>
              <a:rPr lang="en-US" dirty="0" err="1">
                <a:latin typeface="Courier New"/>
                <a:cs typeface="Courier New"/>
              </a:rPr>
              <a:t>carrol-alice.txt</a:t>
            </a:r>
            <a:r>
              <a:rPr lang="en-US" dirty="0">
                <a:latin typeface="Courier New"/>
                <a:cs typeface="Courier New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6550004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up words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nltk.word_tokenize</a:t>
            </a:r>
            <a:r>
              <a:rPr lang="en-US" dirty="0">
                <a:latin typeface="Courier New"/>
                <a:cs typeface="Courier New"/>
              </a:rPr>
              <a:t>(“A single sentence.”)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[</a:t>
            </a:r>
            <a:r>
              <a:rPr lang="en-US" dirty="0" err="1">
                <a:latin typeface="Courier New"/>
                <a:cs typeface="Courier New"/>
              </a:rPr>
              <a:t>nltk.word_tokenize</a:t>
            </a:r>
            <a:r>
              <a:rPr lang="en-US" dirty="0">
                <a:latin typeface="Courier New"/>
                <a:cs typeface="Courier New"/>
              </a:rPr>
              <a:t>(s) for s in </a:t>
            </a:r>
            <a:r>
              <a:rPr lang="en-US" dirty="0" err="1">
                <a:latin typeface="Courier New"/>
                <a:cs typeface="Courier New"/>
              </a:rPr>
              <a:t>nltk.sent_tokenize</a:t>
            </a:r>
            <a:r>
              <a:rPr lang="en-US" dirty="0">
                <a:latin typeface="Courier New"/>
                <a:cs typeface="Courier New"/>
              </a:rPr>
              <a:t>(…)]</a:t>
            </a:r>
          </a:p>
        </p:txBody>
      </p:sp>
    </p:spTree>
    <p:extLst>
      <p:ext uri="{BB962C8B-B14F-4D97-AF65-F5344CB8AC3E}">
        <p14:creationId xmlns:p14="http://schemas.microsoft.com/office/powerpoint/2010/main" val="94906665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diversity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different words were used?</a:t>
            </a:r>
          </a:p>
          <a:p>
            <a:r>
              <a:rPr lang="en-US" dirty="0"/>
              <a:t>How many words in the whole text?</a:t>
            </a:r>
          </a:p>
          <a:p>
            <a:endParaRPr lang="en-US" dirty="0"/>
          </a:p>
          <a:p>
            <a:endParaRPr lang="en-US" dirty="0"/>
          </a:p>
          <a:p>
            <a:pPr lvl="2"/>
            <a:r>
              <a:rPr lang="en-US" b="0" dirty="0"/>
              <a:t>High ratio: rich, intelligent, challenging text</a:t>
            </a:r>
          </a:p>
          <a:p>
            <a:pPr lvl="2"/>
            <a:r>
              <a:rPr lang="en-US" b="0" dirty="0"/>
              <a:t>Low ratio: high redundancy, repetitious</a:t>
            </a:r>
          </a:p>
        </p:txBody>
      </p:sp>
    </p:spTree>
    <p:extLst>
      <p:ext uri="{BB962C8B-B14F-4D97-AF65-F5344CB8AC3E}">
        <p14:creationId xmlns:p14="http://schemas.microsoft.com/office/powerpoint/2010/main" val="219235576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Lexical diversity stability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authors have a steady level of lexical diversity in their writing</a:t>
            </a:r>
          </a:p>
          <a:p>
            <a:r>
              <a:rPr lang="en-US" dirty="0"/>
              <a:t>Uses:</a:t>
            </a:r>
          </a:p>
          <a:p>
            <a:pPr lvl="1"/>
            <a:r>
              <a:rPr lang="en-US" dirty="0"/>
              <a:t>Disputed authorship</a:t>
            </a:r>
          </a:p>
          <a:p>
            <a:pPr lvl="1"/>
            <a:r>
              <a:rPr lang="en-US" dirty="0"/>
              <a:t>Is a passage a quote from somewhere else</a:t>
            </a:r>
          </a:p>
        </p:txBody>
      </p:sp>
    </p:spTree>
    <p:extLst>
      <p:ext uri="{BB962C8B-B14F-4D97-AF65-F5344CB8AC3E}">
        <p14:creationId xmlns:p14="http://schemas.microsoft.com/office/powerpoint/2010/main" val="369416519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/>
              <a:t>Mini-</a:t>
            </a:r>
            <a:r>
              <a:rPr dirty="0"/>
              <a:t>LAB</a:t>
            </a:r>
            <a:br>
              <a:rPr lang="en-AU" dirty="0"/>
            </a:br>
            <a:r>
              <a:rPr lang="en-AU" sz="1800" dirty="0"/>
              <a:t>Which has the longer average sentence: Alice in Wonderland or Emma?</a:t>
            </a:r>
            <a:br>
              <a:rPr lang="en-AU" sz="1800" dirty="0"/>
            </a:br>
            <a:r>
              <a:rPr lang="en-AU" sz="1800" dirty="0"/>
              <a:t>Which has the greater lexical diversity?</a:t>
            </a:r>
            <a:endParaRPr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925918526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SzPct val="100000"/>
              <a:buFontTx/>
              <a:buAutoNum type="arabicPeriod"/>
            </a:pPr>
            <a:r>
              <a:rPr dirty="0"/>
              <a:t>Natural Language Processing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Case Studies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Techniques for NLP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Lab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dirty="0"/>
              <a:t>Discussion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/>
              <a:t>Visualisation and </a:t>
            </a:r>
            <a:r>
              <a:rPr lang="en-AU" sz="6000" dirty="0" err="1"/>
              <a:t>concordancing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463005563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NLTK Text Object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Construct a “Text” from a list of words</a:t>
            </a:r>
          </a:p>
          <a:p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sz="1800" b="0" dirty="0">
                <a:latin typeface="Courier New"/>
                <a:cs typeface="Courier New"/>
              </a:rPr>
              <a:t>t = </a:t>
            </a:r>
            <a:r>
              <a:rPr lang="en-US" sz="1800" b="0" dirty="0" err="1">
                <a:latin typeface="Courier New"/>
                <a:cs typeface="Courier New"/>
              </a:rPr>
              <a:t>nltk.Text</a:t>
            </a:r>
            <a:r>
              <a:rPr lang="en-US" sz="1800" b="0" dirty="0">
                <a:latin typeface="Courier New"/>
                <a:cs typeface="Courier New"/>
              </a:rPr>
              <a:t>(</a:t>
            </a:r>
            <a:r>
              <a:rPr lang="en-US" sz="1800" b="0" dirty="0" err="1">
                <a:latin typeface="Courier New"/>
                <a:cs typeface="Courier New"/>
              </a:rPr>
              <a:t>nltk.word_tokenize</a:t>
            </a:r>
            <a:r>
              <a:rPr lang="en-US" sz="1800" b="0" dirty="0">
                <a:latin typeface="Courier New"/>
                <a:cs typeface="Courier New"/>
              </a:rPr>
              <a:t>(“Once upon a time …”))</a:t>
            </a:r>
          </a:p>
        </p:txBody>
      </p:sp>
    </p:spTree>
    <p:extLst>
      <p:ext uri="{BB962C8B-B14F-4D97-AF65-F5344CB8AC3E}">
        <p14:creationId xmlns:p14="http://schemas.microsoft.com/office/powerpoint/2010/main" val="155138035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Text object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Text.concordance</a:t>
            </a:r>
            <a:r>
              <a:rPr lang="en-US" dirty="0"/>
              <a:t>(</a:t>
            </a:r>
            <a:r>
              <a:rPr lang="en-US" dirty="0" err="1"/>
              <a:t>search_term</a:t>
            </a:r>
            <a:r>
              <a:rPr lang="en-US" dirty="0"/>
              <a:t>)</a:t>
            </a:r>
          </a:p>
          <a:p>
            <a:r>
              <a:rPr lang="en-US" dirty="0" err="1"/>
              <a:t>Text.similar</a:t>
            </a:r>
            <a:r>
              <a:rPr lang="en-US" dirty="0"/>
              <a:t>(</a:t>
            </a:r>
            <a:r>
              <a:rPr lang="en-US" dirty="0" err="1"/>
              <a:t>search_term</a:t>
            </a:r>
            <a:r>
              <a:rPr lang="en-US" dirty="0"/>
              <a:t>)</a:t>
            </a:r>
          </a:p>
          <a:p>
            <a:r>
              <a:rPr lang="en-US" dirty="0" err="1"/>
              <a:t>Text.common_contexts</a:t>
            </a:r>
            <a:r>
              <a:rPr lang="en-US" dirty="0"/>
              <a:t>(</a:t>
            </a:r>
            <a:r>
              <a:rPr lang="en-US" dirty="0" err="1"/>
              <a:t>search_terms</a:t>
            </a:r>
            <a:r>
              <a:rPr lang="en-US" dirty="0"/>
              <a:t>)</a:t>
            </a:r>
          </a:p>
          <a:p>
            <a:r>
              <a:rPr lang="en-US" dirty="0" err="1"/>
              <a:t>Text.dispersion_plot</a:t>
            </a:r>
            <a:r>
              <a:rPr lang="en-US" dirty="0"/>
              <a:t>(</a:t>
            </a:r>
            <a:r>
              <a:rPr lang="en-US" dirty="0" err="1"/>
              <a:t>search_terms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179143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/>
              <a:t>Mini-</a:t>
            </a:r>
            <a:r>
              <a:rPr dirty="0"/>
              <a:t>LAB</a:t>
            </a:r>
            <a:br>
              <a:rPr lang="en-AU" dirty="0"/>
            </a:br>
            <a:r>
              <a:rPr lang="en-AU" sz="2000" dirty="0"/>
              <a:t>How the authors used words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42449482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/>
              <a:t>Stemming, lemmatization,</a:t>
            </a:r>
            <a:br>
              <a:rPr lang="en-AU" sz="6000" dirty="0"/>
            </a:br>
            <a:r>
              <a:rPr lang="en-AU" sz="6000" dirty="0"/>
              <a:t>Synonyms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4170104642"/>
      </p:ext>
    </p:extLst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STEMMING/ LEMMATIZATION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LinkedIn sees 6,000+ variations on the job title, “Software Engineer” </a:t>
            </a:r>
          </a:p>
          <a:p>
            <a:r>
              <a:rPr lang="en-US" dirty="0"/>
              <a:t>They see 8,000+ variations on the company, “IBM” </a:t>
            </a:r>
          </a:p>
          <a:p>
            <a:endParaRPr lang="en-US" dirty="0"/>
          </a:p>
          <a:p>
            <a:pPr marL="40639" indent="0">
              <a:buNone/>
            </a:pPr>
            <a:r>
              <a:rPr lang="en-US" dirty="0"/>
              <a:t>They have to recognize all of these and understand they are the same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9289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STEMMING/ LEMMATIZATION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/>
              <a:t>On a smaller scale, it is often useful to strip away conjugations and other modifiers: </a:t>
            </a:r>
          </a:p>
          <a:p>
            <a:pPr marL="40639" indent="0" algn="ctr">
              <a:buNone/>
            </a:pPr>
            <a:r>
              <a:rPr lang="en-US" b="0" i="1" dirty="0"/>
              <a:t>science, scientist </a:t>
            </a:r>
            <a:r>
              <a:rPr lang="en-US" i="1" dirty="0"/>
              <a:t>→ </a:t>
            </a:r>
            <a:r>
              <a:rPr lang="en-US" i="1" dirty="0" err="1"/>
              <a:t>scien</a:t>
            </a:r>
            <a:r>
              <a:rPr lang="en-US" i="1" dirty="0"/>
              <a:t> </a:t>
            </a:r>
          </a:p>
          <a:p>
            <a:pPr marL="40639" indent="0" algn="ctr">
              <a:buNone/>
            </a:pPr>
            <a:r>
              <a:rPr lang="en-US" b="0" i="1" dirty="0"/>
              <a:t>swim, swimming, swimmer </a:t>
            </a:r>
            <a:r>
              <a:rPr lang="en-US" i="1" dirty="0"/>
              <a:t>→ swim </a:t>
            </a: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r>
              <a:rPr lang="en-US" dirty="0"/>
              <a:t>The resulting text is often unreadable, but retains semantic content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58369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Snowball</a:t>
            </a:r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import </a:t>
            </a:r>
            <a:r>
              <a:rPr lang="en-US" b="0" dirty="0" err="1">
                <a:latin typeface="Courier New"/>
                <a:cs typeface="Courier New"/>
              </a:rPr>
              <a:t>nltk.stem.snowball.SnowballStemmer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Stemmer = </a:t>
            </a:r>
            <a:r>
              <a:rPr lang="en-US" b="0" dirty="0" err="1">
                <a:latin typeface="Courier New"/>
                <a:cs typeface="Courier New"/>
              </a:rPr>
              <a:t>SnowballStemmer</a:t>
            </a:r>
            <a:r>
              <a:rPr lang="en-US" b="0" dirty="0">
                <a:latin typeface="Courier New"/>
                <a:cs typeface="Courier New"/>
              </a:rPr>
              <a:t>(“</a:t>
            </a:r>
            <a:r>
              <a:rPr lang="en-US" b="0" dirty="0" err="1">
                <a:latin typeface="Courier New"/>
                <a:cs typeface="Courier New"/>
              </a:rPr>
              <a:t>english</a:t>
            </a:r>
            <a:r>
              <a:rPr lang="en-US" b="0" dirty="0">
                <a:latin typeface="Courier New"/>
                <a:cs typeface="Courier New"/>
              </a:rPr>
              <a:t>”)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Stemmer.stem</a:t>
            </a:r>
            <a:r>
              <a:rPr lang="en-US" b="0" dirty="0">
                <a:latin typeface="Courier New"/>
                <a:cs typeface="Courier New"/>
              </a:rPr>
              <a:t>(“running”)</a:t>
            </a:r>
          </a:p>
          <a:p>
            <a:pPr marL="40639" indent="0">
              <a:buNone/>
            </a:pPr>
            <a:endParaRPr lang="en-US" dirty="0"/>
          </a:p>
          <a:p>
            <a:r>
              <a:rPr lang="en-US" dirty="0"/>
              <a:t>Porter</a:t>
            </a:r>
          </a:p>
          <a:p>
            <a:endParaRPr lang="en-US" dirty="0"/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import </a:t>
            </a:r>
            <a:r>
              <a:rPr lang="en-US" b="0" dirty="0" err="1">
                <a:latin typeface="Courier New"/>
                <a:cs typeface="Courier New"/>
              </a:rPr>
              <a:t>nltk.stem.snowball.PorterStemmer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Stemmer = </a:t>
            </a:r>
            <a:r>
              <a:rPr lang="en-US" b="0" dirty="0" err="1">
                <a:latin typeface="Courier New"/>
                <a:cs typeface="Courier New"/>
              </a:rPr>
              <a:t>PorterStemmer</a:t>
            </a:r>
            <a:r>
              <a:rPr lang="en-US" b="0" dirty="0">
                <a:latin typeface="Courier New"/>
                <a:cs typeface="Courier New"/>
              </a:rPr>
              <a:t>(“</a:t>
            </a:r>
            <a:r>
              <a:rPr lang="en-US" b="0" dirty="0" err="1">
                <a:latin typeface="Courier New"/>
                <a:cs typeface="Courier New"/>
              </a:rPr>
              <a:t>english</a:t>
            </a:r>
            <a:r>
              <a:rPr lang="en-US" b="0" dirty="0">
                <a:latin typeface="Courier New"/>
                <a:cs typeface="Courier New"/>
              </a:rPr>
              <a:t>”)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Stemmer.stem</a:t>
            </a:r>
            <a:r>
              <a:rPr lang="en-US" b="0" dirty="0">
                <a:latin typeface="Courier New"/>
                <a:cs typeface="Courier New"/>
              </a:rPr>
              <a:t>(“running”)</a:t>
            </a:r>
          </a:p>
          <a:p>
            <a:pPr marL="40639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7222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</a:t>
            </a:r>
            <a:r>
              <a:rPr lang="en-US" dirty="0" err="1"/>
              <a:t>synsets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import </a:t>
            </a:r>
            <a:r>
              <a:rPr lang="en-US" b="0" dirty="0" err="1">
                <a:latin typeface="Courier New"/>
                <a:cs typeface="Courier New"/>
              </a:rPr>
              <a:t>nltk.corpus.wordnet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 = </a:t>
            </a:r>
            <a:r>
              <a:rPr lang="en-US" b="0" dirty="0" err="1">
                <a:latin typeface="Courier New"/>
                <a:cs typeface="Courier New"/>
              </a:rPr>
              <a:t>wordnet.synsets</a:t>
            </a:r>
            <a:r>
              <a:rPr lang="en-US" b="0" dirty="0">
                <a:latin typeface="Courier New"/>
                <a:cs typeface="Courier New"/>
              </a:rPr>
              <a:t>(“car”)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print [</a:t>
            </a:r>
            <a:r>
              <a:rPr lang="en-US" b="0" dirty="0" err="1">
                <a:latin typeface="Courier New"/>
                <a:cs typeface="Courier New"/>
              </a:rPr>
              <a:t>x.lemma_names</a:t>
            </a:r>
            <a:r>
              <a:rPr lang="en-US" b="0" dirty="0">
                <a:latin typeface="Courier New"/>
                <a:cs typeface="Courier New"/>
              </a:rPr>
              <a:t>() for x in S]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print [</a:t>
            </a:r>
            <a:r>
              <a:rPr lang="en-US" b="0" dirty="0" err="1">
                <a:latin typeface="Courier New"/>
                <a:cs typeface="Courier New"/>
              </a:rPr>
              <a:t>x.definition</a:t>
            </a:r>
            <a:r>
              <a:rPr lang="en-US" b="0" dirty="0">
                <a:latin typeface="Courier New"/>
                <a:cs typeface="Courier New"/>
              </a:rPr>
              <a:t>() for x in S]</a:t>
            </a:r>
          </a:p>
          <a:p>
            <a:pPr marL="40639" indent="0">
              <a:buNone/>
            </a:pP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Parent_Concepts</a:t>
            </a:r>
            <a:r>
              <a:rPr lang="en-US" b="0" dirty="0">
                <a:latin typeface="Courier New"/>
                <a:cs typeface="Courier New"/>
              </a:rPr>
              <a:t> = S[0].</a:t>
            </a:r>
            <a:r>
              <a:rPr lang="en-US" b="0" dirty="0" err="1">
                <a:latin typeface="Courier New"/>
                <a:cs typeface="Courier New"/>
              </a:rPr>
              <a:t>hypernyms</a:t>
            </a:r>
            <a:r>
              <a:rPr lang="en-US" b="0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Child_Concepts</a:t>
            </a:r>
            <a:r>
              <a:rPr lang="en-US" b="0" dirty="0">
                <a:latin typeface="Courier New"/>
                <a:cs typeface="Courier New"/>
              </a:rPr>
              <a:t> = S[0].hyponyms()</a:t>
            </a:r>
          </a:p>
          <a:p>
            <a:pPr marL="40639" indent="0">
              <a:buNone/>
            </a:pP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Synset1.lower_common_hypernyms(Synset2)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Synset1.path_similarity(Synset2)</a:t>
            </a:r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4949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/>
              <a:t>Mini-</a:t>
            </a:r>
            <a:r>
              <a:rPr dirty="0"/>
              <a:t>LAB</a:t>
            </a:r>
            <a:br>
              <a:rPr lang="en-AU" dirty="0"/>
            </a:br>
            <a:r>
              <a:rPr lang="en-AU" sz="2000" dirty="0"/>
              <a:t>How the authors used words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518295373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While Greg is talking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4582212" cy="4030980"/>
          </a:xfrm>
        </p:spPr>
        <p:txBody>
          <a:bodyPr/>
          <a:lstStyle/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Make sure </a:t>
            </a:r>
            <a:r>
              <a:rPr lang="en-US" b="0" dirty="0" err="1">
                <a:latin typeface="+mn-lt"/>
              </a:rPr>
              <a:t>nltk</a:t>
            </a:r>
            <a:r>
              <a:rPr lang="en-US" b="0" dirty="0">
                <a:latin typeface="+mn-lt"/>
              </a:rPr>
              <a:t> is installed</a:t>
            </a:r>
          </a:p>
          <a:p>
            <a:pPr marL="186690" lvl="1" indent="0">
              <a:buNone/>
            </a:pPr>
            <a:r>
              <a:rPr lang="en-US" b="0" dirty="0">
                <a:latin typeface="+mn-lt"/>
              </a:rPr>
              <a:t> (import </a:t>
            </a:r>
            <a:r>
              <a:rPr lang="en-US" b="0" dirty="0" err="1">
                <a:latin typeface="+mn-lt"/>
              </a:rPr>
              <a:t>nltk</a:t>
            </a:r>
            <a:r>
              <a:rPr lang="en-US" b="0" dirty="0">
                <a:latin typeface="+mn-lt"/>
              </a:rPr>
              <a:t>)</a:t>
            </a: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Run </a:t>
            </a:r>
            <a:r>
              <a:rPr lang="en-US" b="0" dirty="0" err="1">
                <a:latin typeface="+mn-lt"/>
              </a:rPr>
              <a:t>nltk.download</a:t>
            </a:r>
            <a:r>
              <a:rPr lang="en-US" b="0" dirty="0">
                <a:latin typeface="+mn-lt"/>
              </a:rPr>
              <a:t>()</a:t>
            </a: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Install the following Corpora</a:t>
            </a:r>
          </a:p>
          <a:p>
            <a:pPr lvl="4"/>
            <a:r>
              <a:rPr lang="en-US" b="0" dirty="0" err="1">
                <a:latin typeface="+mn-lt"/>
              </a:rPr>
              <a:t>gutenberg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sentiwordnet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stopwords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wordnet</a:t>
            </a:r>
            <a:endParaRPr lang="en-US" b="0" dirty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Install the following Models</a:t>
            </a:r>
          </a:p>
          <a:p>
            <a:pPr lvl="4"/>
            <a:r>
              <a:rPr lang="en-US" b="0" dirty="0" err="1">
                <a:latin typeface="+mn-lt"/>
              </a:rPr>
              <a:t>punkt</a:t>
            </a:r>
            <a:endParaRPr lang="en-US" b="0" dirty="0">
              <a:latin typeface="+mn-lt"/>
            </a:endParaRPr>
          </a:p>
          <a:p>
            <a:pPr lvl="4"/>
            <a:r>
              <a:rPr lang="en-US" b="0" dirty="0" err="1">
                <a:latin typeface="+mn-lt"/>
              </a:rPr>
              <a:t>averaged_perceptron_tagger</a:t>
            </a:r>
            <a:endParaRPr lang="en-US" b="0" dirty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pip install </a:t>
            </a:r>
            <a:r>
              <a:rPr lang="en-US" b="0" dirty="0" err="1">
                <a:latin typeface="+mn-lt"/>
              </a:rPr>
              <a:t>textblob</a:t>
            </a:r>
            <a:endParaRPr lang="en-US" b="0" dirty="0">
              <a:latin typeface="+mn-lt"/>
            </a:endParaRPr>
          </a:p>
          <a:p>
            <a:pPr marL="497839" indent="-457200">
              <a:buFont typeface="+mj-lt"/>
              <a:buAutoNum type="arabicPeriod"/>
            </a:pPr>
            <a:r>
              <a:rPr lang="en-US" b="0" dirty="0">
                <a:latin typeface="+mn-lt"/>
              </a:rPr>
              <a:t>pip install </a:t>
            </a:r>
            <a:r>
              <a:rPr lang="en-US" b="0" dirty="0" err="1">
                <a:latin typeface="+mn-lt"/>
              </a:rPr>
              <a:t>lda</a:t>
            </a:r>
            <a:endParaRPr lang="en-US" b="0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365" y="505194"/>
            <a:ext cx="3844557" cy="475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16934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/>
              <a:t>Part of Speech Tagging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650754336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69993"/>
          </a:xfrm>
        </p:spPr>
        <p:txBody>
          <a:bodyPr/>
          <a:lstStyle/>
          <a:p>
            <a:r>
              <a:rPr lang="en-US" dirty="0"/>
              <a:t>How to parse this sentence?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163361" cy="4030980"/>
          </a:xfrm>
        </p:spPr>
        <p:txBody>
          <a:bodyPr/>
          <a:lstStyle/>
          <a:p>
            <a:r>
              <a:rPr lang="en-US" dirty="0"/>
              <a:t>I shot an elephant in my </a:t>
            </a:r>
            <a:r>
              <a:rPr lang="en-US" dirty="0" err="1"/>
              <a:t>pyjamas</a:t>
            </a:r>
            <a:r>
              <a:rPr lang="en-US" dirty="0"/>
              <a:t>.</a:t>
            </a:r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r>
              <a:rPr lang="en-US" dirty="0"/>
              <a:t>(Hint: the next sentence was “how he got into my </a:t>
            </a:r>
            <a:r>
              <a:rPr lang="en-US" dirty="0" err="1"/>
              <a:t>pyjamas</a:t>
            </a:r>
            <a:r>
              <a:rPr lang="en-US" dirty="0"/>
              <a:t> I’ll never know”).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253" y="983297"/>
            <a:ext cx="4041075" cy="404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0598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Who was in the </a:t>
            </a:r>
            <a:r>
              <a:rPr lang="en-US" dirty="0" err="1"/>
              <a:t>pyjamas</a:t>
            </a:r>
            <a:r>
              <a:rPr lang="en-US" dirty="0"/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300530"/>
            <a:ext cx="43942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175" y="983297"/>
            <a:ext cx="44069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2176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How to parse?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3381971"/>
          </a:xfrm>
        </p:spPr>
        <p:txBody>
          <a:bodyPr/>
          <a:lstStyle/>
          <a:p>
            <a:r>
              <a:rPr lang="en-US" dirty="0"/>
              <a:t>Create probability for each word as a noun, verbs, adjectives, etc.</a:t>
            </a:r>
          </a:p>
          <a:p>
            <a:pPr lvl="1"/>
            <a:r>
              <a:rPr lang="en-US" dirty="0"/>
              <a:t>i.e. Look up a corpus</a:t>
            </a:r>
          </a:p>
          <a:p>
            <a:r>
              <a:rPr lang="en-US" dirty="0"/>
              <a:t>Assign a probability for each phrase</a:t>
            </a:r>
          </a:p>
          <a:p>
            <a:pPr lvl="1"/>
            <a:r>
              <a:rPr lang="en-US" dirty="0"/>
              <a:t>i.e. Look up a very, very big corpus</a:t>
            </a:r>
          </a:p>
          <a:p>
            <a:r>
              <a:rPr lang="en-US" dirty="0"/>
              <a:t>Multiply out a lot of big matrices</a:t>
            </a:r>
          </a:p>
          <a:p>
            <a:pPr lvl="1"/>
            <a:r>
              <a:rPr lang="en-US" dirty="0"/>
              <a:t>i.e. Give up when you get something that looks OK</a:t>
            </a:r>
          </a:p>
          <a:p>
            <a:pPr lvl="1"/>
            <a:endParaRPr lang="en-US" dirty="0"/>
          </a:p>
          <a:p>
            <a:r>
              <a:rPr lang="en-US" dirty="0"/>
              <a:t>NLTK’s Perceptron tagger does OK at this:</a:t>
            </a:r>
          </a:p>
          <a:p>
            <a:pPr lvl="1"/>
            <a:r>
              <a:rPr lang="en-US" b="0" dirty="0" err="1">
                <a:latin typeface="Courier New"/>
                <a:cs typeface="Courier New"/>
              </a:rPr>
              <a:t>nltk.pos_tag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nltk.word_tokenize</a:t>
            </a:r>
            <a:r>
              <a:rPr lang="en-US" b="0" dirty="0">
                <a:latin typeface="Courier New"/>
                <a:cs typeface="Courier New"/>
              </a:rPr>
              <a:t>(“I bought a frog”))</a:t>
            </a:r>
          </a:p>
          <a:p>
            <a:r>
              <a:rPr lang="en-US" dirty="0"/>
              <a:t>Google’s </a:t>
            </a:r>
            <a:r>
              <a:rPr lang="en-US" dirty="0" err="1"/>
              <a:t>Parsey</a:t>
            </a:r>
            <a:r>
              <a:rPr lang="en-US" dirty="0"/>
              <a:t> </a:t>
            </a:r>
            <a:r>
              <a:rPr lang="en-US" dirty="0" err="1"/>
              <a:t>McParseface</a:t>
            </a:r>
            <a:r>
              <a:rPr lang="en-US" dirty="0"/>
              <a:t> is the leader</a:t>
            </a:r>
          </a:p>
        </p:txBody>
      </p:sp>
    </p:spTree>
    <p:extLst>
      <p:ext uri="{BB962C8B-B14F-4D97-AF65-F5344CB8AC3E}">
        <p14:creationId xmlns:p14="http://schemas.microsoft.com/office/powerpoint/2010/main" val="4058149184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/>
              <a:t>Term Document Frequency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393627964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/>
              <a:t>Latent </a:t>
            </a:r>
            <a:r>
              <a:rPr lang="en-AU" sz="6000" dirty="0" err="1"/>
              <a:t>Dirichlet</a:t>
            </a:r>
            <a:r>
              <a:rPr lang="en-AU" sz="6000" dirty="0"/>
              <a:t> Allocation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9025210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HOW COULD WE RUN SENTIMENT ANALYSIS?</a:t>
            </a:r>
          </a:p>
        </p:txBody>
      </p:sp>
      <p:sp>
        <p:nvSpPr>
          <p:cNvPr id="263" name="Shape 2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 - SENTIMENT ANALYSIS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dirty="0"/>
              <a:t>Most sentiment prediction systems work just by looking at words in isolation, giving positive points for positive words and negative points for negative words and then summing up these points.</a:t>
            </a:r>
            <a:endParaRPr lang="en-AU" dirty="0"/>
          </a:p>
          <a:p>
            <a:pPr lvl="1">
              <a:spcBef>
                <a:spcPts val="1200"/>
              </a:spcBef>
            </a:pPr>
            <a:r>
              <a:rPr lang="en-AU" dirty="0"/>
              <a:t>Often trained on datasets of measurable positive / negative comments (such as movie reviews) </a:t>
            </a:r>
            <a:endParaRPr dirty="0"/>
          </a:p>
          <a:p>
            <a:pPr>
              <a:spcBef>
                <a:spcPts val="1200"/>
              </a:spcBef>
            </a:pPr>
            <a:r>
              <a:rPr dirty="0"/>
              <a:t>The order of words is ignored and important information is lost</a:t>
            </a:r>
            <a:endParaRPr lang="en-AU" dirty="0"/>
          </a:p>
          <a:p>
            <a:pPr>
              <a:spcBef>
                <a:spcPts val="1200"/>
              </a:spcBef>
            </a:pPr>
            <a:r>
              <a:rPr lang="en-AU" dirty="0"/>
              <a:t>Better ones identify which topics are being referred to</a:t>
            </a:r>
            <a:endParaRPr dirty="0"/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5" name="Shape 285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286" name="Shape 2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 - SENTIMENT ANALYSIS</a:t>
            </a:r>
          </a:p>
        </p:txBody>
      </p:sp>
      <p:pic>
        <p:nvPicPr>
          <p:cNvPr id="2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737" y="1325562"/>
            <a:ext cx="4089401" cy="3721101"/>
          </a:xfrm>
          <a:prstGeom prst="rect">
            <a:avLst/>
          </a:prstGeom>
          <a:ln w="25400"/>
        </p:spPr>
      </p:pic>
      <p:pic>
        <p:nvPicPr>
          <p:cNvPr id="2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7587" y="1193800"/>
            <a:ext cx="4076701" cy="287020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0" name="Shape 30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/>
              <a:t>Now for the easy version</a:t>
            </a:r>
            <a:endParaRPr dirty="0"/>
          </a:p>
        </p:txBody>
      </p:sp>
      <p:sp>
        <p:nvSpPr>
          <p:cNvPr id="301" name="Shape 30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41537"/>
          </a:xfrm>
        </p:spPr>
        <p:txBody>
          <a:bodyPr/>
          <a:lstStyle/>
          <a:p>
            <a:r>
              <a:rPr lang="en-US" dirty="0"/>
              <a:t>Greg’s Reading Suggestion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894" y="946732"/>
            <a:ext cx="2724714" cy="41424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8153" y="979706"/>
            <a:ext cx="553554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Tweets and Facebook posts can tell us about the personality of their authors.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lying to others and to ourselves causes us to talk differently.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it’s possible to predict if two people will fall in love by counting the function words the two people use in their first conversation with one another.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When we can predict a person’s age, sex, where they live, and what their background is by analyzing their conversations or emails.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self-confident leaders rarely use the word “I” and insecure and depressed people do.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How writing about an emotional upheaval using particular linguistic styles can help you get past it.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+mn-lt"/>
              </a:rPr>
              <a:t>Why analyzing your own emails, letters, and natural conversations can tell you about yourself and the relationships you cherish most.</a:t>
            </a:r>
          </a:p>
        </p:txBody>
      </p:sp>
    </p:spTree>
    <p:extLst>
      <p:ext uri="{BB962C8B-B14F-4D97-AF65-F5344CB8AC3E}">
        <p14:creationId xmlns:p14="http://schemas.microsoft.com/office/powerpoint/2010/main" val="1855146904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AU" dirty="0"/>
              <a:t>2000 Free lookups per day on IBM Watson</a:t>
            </a:r>
            <a:endParaRPr dirty="0"/>
          </a:p>
        </p:txBody>
      </p:sp>
      <p:sp>
        <p:nvSpPr>
          <p:cNvPr id="309" name="Shape 3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421338"/>
          <a:lstStyle/>
          <a:p>
            <a:pPr>
              <a:spcBef>
                <a:spcPts val="1200"/>
              </a:spcBef>
            </a:pPr>
            <a:r>
              <a:t>Entity Extraction</a:t>
            </a:r>
          </a:p>
          <a:p>
            <a:pPr>
              <a:spcBef>
                <a:spcPts val="1200"/>
              </a:spcBef>
            </a:pPr>
            <a:r>
              <a:t>Sentiment Analysis</a:t>
            </a:r>
          </a:p>
          <a:p>
            <a:pPr>
              <a:spcBef>
                <a:spcPts val="1200"/>
              </a:spcBef>
            </a:pPr>
            <a:r>
              <a:t>Keyword Extraction</a:t>
            </a:r>
          </a:p>
          <a:p>
            <a:pPr>
              <a:spcBef>
                <a:spcPts val="1200"/>
              </a:spcBef>
            </a:pPr>
            <a:r>
              <a:t>Concept Tagging</a:t>
            </a:r>
          </a:p>
          <a:p>
            <a:pPr>
              <a:spcBef>
                <a:spcPts val="1200"/>
              </a:spcBef>
            </a:pPr>
            <a:r>
              <a:t>Relation Extraction</a:t>
            </a:r>
          </a:p>
          <a:p>
            <a:pPr>
              <a:spcBef>
                <a:spcPts val="1200"/>
              </a:spcBef>
            </a:pPr>
            <a:r>
              <a:t>Taxonomy Classification</a:t>
            </a:r>
          </a:p>
          <a:p>
            <a:pPr>
              <a:spcBef>
                <a:spcPts val="1200"/>
              </a:spcBef>
            </a:pPr>
            <a:r>
              <a:t>Author Extraction</a:t>
            </a:r>
          </a:p>
          <a:p>
            <a:pPr>
              <a:spcBef>
                <a:spcPts val="1200"/>
              </a:spcBef>
            </a:pPr>
            <a:r>
              <a:t>Language Detection</a:t>
            </a:r>
          </a:p>
          <a:p>
            <a:pPr>
              <a:spcBef>
                <a:spcPts val="1200"/>
              </a:spcBef>
            </a:pPr>
            <a:r>
              <a:t>Text Extraction</a:t>
            </a:r>
          </a:p>
          <a:p>
            <a:pPr>
              <a:spcBef>
                <a:spcPts val="1200"/>
              </a:spcBef>
            </a:pPr>
            <a:r>
              <a:t>Microformats Parsing</a:t>
            </a:r>
          </a:p>
          <a:p>
            <a:pPr>
              <a:spcBef>
                <a:spcPts val="1200"/>
              </a:spcBef>
            </a:pPr>
            <a:r>
              <a:t>Feed Detection</a:t>
            </a:r>
          </a:p>
          <a:p>
            <a:pPr>
              <a:spcBef>
                <a:spcPts val="1200"/>
              </a:spcBef>
            </a:pPr>
            <a:r>
              <a:t>Linked Data Support</a:t>
            </a:r>
          </a:p>
        </p:txBody>
      </p:sp>
      <p:pic>
        <p:nvPicPr>
          <p:cNvPr id="31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5687" y="3708400"/>
            <a:ext cx="3060701" cy="76200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Request access to the closed beta of Google cloud-text </a:t>
            </a:r>
          </a:p>
          <a:p>
            <a:r>
              <a:rPr lang="en-US" dirty="0"/>
              <a:t>(And get access to the speech API at the same time)</a:t>
            </a:r>
          </a:p>
        </p:txBody>
      </p:sp>
    </p:spTree>
    <p:extLst>
      <p:ext uri="{BB962C8B-B14F-4D97-AF65-F5344CB8AC3E}">
        <p14:creationId xmlns:p14="http://schemas.microsoft.com/office/powerpoint/2010/main" val="381536519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import </a:t>
            </a:r>
            <a:r>
              <a:rPr lang="en-US" dirty="0" err="1">
                <a:latin typeface="Courier New"/>
                <a:cs typeface="Courier New"/>
              </a:rPr>
              <a:t>textblob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Text = </a:t>
            </a:r>
            <a:r>
              <a:rPr lang="en-US">
                <a:latin typeface="Courier New"/>
                <a:cs typeface="Courier New"/>
              </a:rPr>
              <a:t>textblob.TextBlob(“Greg</a:t>
            </a:r>
            <a:r>
              <a:rPr lang="en-US" dirty="0">
                <a:latin typeface="Courier New"/>
                <a:cs typeface="Courier New"/>
              </a:rPr>
              <a:t> is a nice person.”)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Text.sentiment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Text.polarity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Text.subjectivity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Text.parse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Text.word_counts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Text.detect_language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Text.noun_phrases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Text.np_count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err="1">
                <a:latin typeface="Courier New"/>
                <a:cs typeface="Courier New"/>
              </a:rPr>
              <a:t>Text.ngrams</a:t>
            </a:r>
            <a:r>
              <a:rPr lang="en-US" dirty="0">
                <a:latin typeface="Courier New"/>
                <a:cs typeface="Courier New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197289167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-702271" y="1086762"/>
            <a:ext cx="4341417" cy="3932239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rPr dirty="0"/>
              <a:t>LAB</a:t>
            </a:r>
            <a:br>
              <a:rPr lang="en-AU" sz="2400" dirty="0"/>
            </a:br>
            <a:r>
              <a:rPr lang="en-AU" sz="2400" dirty="0"/>
              <a:t>&amp; exit tickets</a:t>
            </a:r>
            <a:endParaRPr sz="24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  <p:pic>
        <p:nvPicPr>
          <p:cNvPr id="3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8687" y="1408279"/>
            <a:ext cx="5603121" cy="3289205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/>
              <a:t>From text to features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What Natural Language Processing looks like</a:t>
            </a:r>
            <a:endParaRPr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08330511"/>
              </p:ext>
            </p:extLst>
          </p:nvPr>
        </p:nvGraphicFramePr>
        <p:xfrm>
          <a:off x="468153" y="909638"/>
          <a:ext cx="8217207" cy="3799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The goal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3010818" cy="4030980"/>
          </a:xfrm>
        </p:spPr>
        <p:txBody>
          <a:bodyPr/>
          <a:lstStyle/>
          <a:p>
            <a:pPr marL="40639" indent="0">
              <a:buNone/>
            </a:pPr>
            <a:r>
              <a:rPr lang="en-US" b="0" dirty="0">
                <a:latin typeface="+mn-lt"/>
              </a:rPr>
              <a:t>A </a:t>
            </a:r>
            <a:r>
              <a:rPr lang="en-US" b="0" dirty="0" err="1">
                <a:latin typeface="+mn-lt"/>
              </a:rPr>
              <a:t>dataframe</a:t>
            </a:r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Each row is a document</a:t>
            </a:r>
          </a:p>
          <a:p>
            <a:r>
              <a:rPr lang="en-US" b="0" dirty="0">
                <a:latin typeface="+mn-lt"/>
              </a:rPr>
              <a:t>Columns represent features</a:t>
            </a:r>
          </a:p>
          <a:p>
            <a:endParaRPr lang="en-US" b="0" dirty="0">
              <a:latin typeface="+mn-lt"/>
            </a:endParaRPr>
          </a:p>
          <a:p>
            <a:pPr marL="40639" indent="0">
              <a:buNone/>
            </a:pPr>
            <a:r>
              <a:rPr lang="en-US" b="0" dirty="0">
                <a:latin typeface="+mn-lt"/>
              </a:rPr>
              <a:t>Do something with the </a:t>
            </a:r>
            <a:r>
              <a:rPr lang="en-US" b="0" dirty="0" err="1">
                <a:latin typeface="+mn-lt"/>
              </a:rPr>
              <a:t>dataframe</a:t>
            </a:r>
            <a:r>
              <a:rPr lang="en-US" b="0" dirty="0">
                <a:latin typeface="+mn-lt"/>
              </a:rPr>
              <a:t>:</a:t>
            </a:r>
          </a:p>
          <a:p>
            <a:r>
              <a:rPr lang="en-US" b="0" dirty="0">
                <a:latin typeface="+mn-lt"/>
              </a:rPr>
              <a:t>Predict a column from the others?</a:t>
            </a:r>
          </a:p>
          <a:p>
            <a:r>
              <a:rPr lang="en-US" b="0" dirty="0">
                <a:latin typeface="+mn-lt"/>
              </a:rPr>
              <a:t>Cluster documents?</a:t>
            </a:r>
          </a:p>
          <a:p>
            <a:endParaRPr lang="en-US" b="0" dirty="0">
              <a:latin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84751"/>
              </p:ext>
            </p:extLst>
          </p:nvPr>
        </p:nvGraphicFramePr>
        <p:xfrm>
          <a:off x="3478972" y="1088648"/>
          <a:ext cx="5442560" cy="405442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04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5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5236">
                <a:tc>
                  <a:txBody>
                    <a:bodyPr/>
                    <a:lstStyle/>
                    <a:p>
                      <a:r>
                        <a:rPr lang="en-US" sz="1600" dirty="0"/>
                        <a:t>Title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words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Ratio of</a:t>
                      </a:r>
                      <a:r>
                        <a:rPr lang="en-US" sz="1600" baseline="0" dirty="0"/>
                        <a:t> personal pronouns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Soliloquy to</a:t>
                      </a:r>
                      <a:r>
                        <a:rPr lang="en-US" sz="1600" baseline="0" dirty="0"/>
                        <a:t> a skull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/>
                        <a:t>Alice in Wonder-land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34110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0.1%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/>
                        <a:t>Hamlet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37360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0.3%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/>
                        <a:t>Persuasion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98171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0.7%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6816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238063" cy="4030980"/>
          </a:xfrm>
        </p:spPr>
        <p:txBody>
          <a:bodyPr/>
          <a:lstStyle/>
          <a:p>
            <a:r>
              <a:rPr lang="en-US" dirty="0"/>
              <a:t>Compare against giant corpora</a:t>
            </a:r>
          </a:p>
          <a:p>
            <a:r>
              <a:rPr lang="en-US" dirty="0"/>
              <a:t>Count occurrences of words</a:t>
            </a:r>
          </a:p>
          <a:p>
            <a:r>
              <a:rPr lang="en-US" dirty="0"/>
              <a:t>Count occurrences of pairs and triples of words</a:t>
            </a:r>
          </a:p>
          <a:p>
            <a:r>
              <a:rPr lang="en-US" dirty="0"/>
              <a:t>Take ratios</a:t>
            </a:r>
          </a:p>
          <a:p>
            <a:r>
              <a:rPr lang="en-US" dirty="0"/>
              <a:t>Find word combinations that are probabilistically unusual</a:t>
            </a:r>
          </a:p>
          <a:p>
            <a:r>
              <a:rPr lang="en-US" dirty="0"/>
              <a:t>Parse sentences into nouns, verbs, adjectives</a:t>
            </a:r>
          </a:p>
          <a:p>
            <a:pPr lvl="1"/>
            <a:r>
              <a:rPr lang="en-US" dirty="0"/>
              <a:t>Chunk into noun phrases, etc.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60204" y="983297"/>
            <a:ext cx="4139219" cy="25801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b="0" i="1" dirty="0">
                <a:latin typeface="+mn-lt"/>
              </a:rPr>
              <a:t>A large and structured set of texts </a:t>
            </a:r>
          </a:p>
          <a:p>
            <a:pPr algn="l"/>
            <a:r>
              <a:rPr lang="en-US" b="0" i="1" dirty="0">
                <a:latin typeface="+mn-lt"/>
              </a:rPr>
              <a:t>e.g. the Brown Corpus, contains 500 samples of English- language text, totaling roughly one million words, compiled from works published in the United States in 1961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368453" y="1225762"/>
            <a:ext cx="591751" cy="99386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8994962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Why does this work even without understanding?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624128" cy="4030980"/>
          </a:xfrm>
        </p:spPr>
        <p:txBody>
          <a:bodyPr/>
          <a:lstStyle/>
          <a:p>
            <a:r>
              <a:rPr lang="en-US" dirty="0"/>
              <a:t>Spooky personality effects on writing</a:t>
            </a:r>
          </a:p>
          <a:p>
            <a:pPr lvl="1"/>
            <a:r>
              <a:rPr lang="en-US" b="0" dirty="0">
                <a:latin typeface="+mn-lt"/>
                <a:hlinkClick r:id="rId2"/>
              </a:rPr>
              <a:t>http://www.hackerfactor.com/GenderGuesser.php</a:t>
            </a:r>
            <a:endParaRPr lang="en-US" b="0" dirty="0">
              <a:latin typeface="+mn-lt"/>
            </a:endParaRPr>
          </a:p>
          <a:p>
            <a:r>
              <a:rPr lang="en-US" dirty="0"/>
              <a:t>There aren’t that many ways to say things</a:t>
            </a:r>
          </a:p>
          <a:p>
            <a:r>
              <a:rPr lang="en-US" dirty="0"/>
              <a:t>We personify / </a:t>
            </a:r>
            <a:r>
              <a:rPr lang="en-US" dirty="0" err="1"/>
              <a:t>anthropomorphise</a:t>
            </a:r>
            <a:endParaRPr lang="en-US" dirty="0"/>
          </a:p>
          <a:p>
            <a:pPr lvl="1"/>
            <a:endParaRPr lang="en-US" b="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2713" y="4090947"/>
            <a:ext cx="78795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Shallow Understanding</a:t>
            </a:r>
          </a:p>
        </p:txBody>
      </p:sp>
    </p:spTree>
    <p:extLst>
      <p:ext uri="{BB962C8B-B14F-4D97-AF65-F5344CB8AC3E}">
        <p14:creationId xmlns:p14="http://schemas.microsoft.com/office/powerpoint/2010/main" val="136409235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1314</Words>
  <Application>Microsoft Office PowerPoint</Application>
  <PresentationFormat>Custom</PresentationFormat>
  <Paragraphs>286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Arial</vt:lpstr>
      <vt:lpstr>Courier New</vt:lpstr>
      <vt:lpstr>Gill Sans</vt:lpstr>
      <vt:lpstr>Helvetica</vt:lpstr>
      <vt:lpstr>Helvetica Light</vt:lpstr>
      <vt:lpstr>Lucida Grande</vt:lpstr>
      <vt:lpstr>News706 BT</vt:lpstr>
      <vt:lpstr>Trebuchet MS</vt:lpstr>
      <vt:lpstr>Wingdings</vt:lpstr>
      <vt:lpstr>White</vt:lpstr>
      <vt:lpstr>DATA SCIENCE 10 WEEK PART TIME COURSE  Week 4 - Natural Language Processing</vt:lpstr>
      <vt:lpstr>AGENDA</vt:lpstr>
      <vt:lpstr>While Greg is talking</vt:lpstr>
      <vt:lpstr>Greg’s Reading Suggestion</vt:lpstr>
      <vt:lpstr>From text to features</vt:lpstr>
      <vt:lpstr>What Natural Language Processing looks like</vt:lpstr>
      <vt:lpstr>The goal</vt:lpstr>
      <vt:lpstr>Methods</vt:lpstr>
      <vt:lpstr>Why does this work even without understanding?</vt:lpstr>
      <vt:lpstr>Low-level                    Shallow                      Deep</vt:lpstr>
      <vt:lpstr>Python NLP Packages</vt:lpstr>
      <vt:lpstr>Using NLTK</vt:lpstr>
      <vt:lpstr>Getting a document</vt:lpstr>
      <vt:lpstr>WORD-SENTENCE SEGMENTATION  </vt:lpstr>
      <vt:lpstr>NLTK does word and sentence segmentation</vt:lpstr>
      <vt:lpstr>Breaking up words</vt:lpstr>
      <vt:lpstr>Lexical diversity</vt:lpstr>
      <vt:lpstr>Lexical diversity stability</vt:lpstr>
      <vt:lpstr>Mini-LAB Which has the longer average sentence: Alice in Wonderland or Emma? Which has the greater lexical diversity?</vt:lpstr>
      <vt:lpstr>Visualisation and concordancing</vt:lpstr>
      <vt:lpstr>NLTK Text Object</vt:lpstr>
      <vt:lpstr>Interesting Text object methods</vt:lpstr>
      <vt:lpstr>Mini-LAB How the authors used words</vt:lpstr>
      <vt:lpstr>Stemming, lemmatization, Synonyms</vt:lpstr>
      <vt:lpstr>STEMMING/ LEMMATIZATION  </vt:lpstr>
      <vt:lpstr>STEMMING/ LEMMATIZATION  </vt:lpstr>
      <vt:lpstr>Stemming methods</vt:lpstr>
      <vt:lpstr>WordNet synsets</vt:lpstr>
      <vt:lpstr>Mini-LAB How the authors used words</vt:lpstr>
      <vt:lpstr>Part of Speech Tagging</vt:lpstr>
      <vt:lpstr>How to parse this sentence?</vt:lpstr>
      <vt:lpstr>Who was in the pyjamas?</vt:lpstr>
      <vt:lpstr>How to parse?</vt:lpstr>
      <vt:lpstr>Term Document Frequency</vt:lpstr>
      <vt:lpstr>Latent Dirichlet Allocation</vt:lpstr>
      <vt:lpstr>HOW COULD WE RUN SENTIMENT ANALYSIS?</vt:lpstr>
      <vt:lpstr>EXAMPLE - SENTIMENT ANALYSIS</vt:lpstr>
      <vt:lpstr>EXAMPLE - SENTIMENT ANALYSIS</vt:lpstr>
      <vt:lpstr>Now for the easy version</vt:lpstr>
      <vt:lpstr>2000 Free lookups per day on IBM Watson</vt:lpstr>
      <vt:lpstr>Or…</vt:lpstr>
      <vt:lpstr>Or…</vt:lpstr>
      <vt:lpstr>LAB &amp; exit tickets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11 WEEK PART TIME COURSE  Week 8 - Natural Language Processing Wednesday 11th May 2016</dc:title>
  <cp:lastModifiedBy>Greg Baker</cp:lastModifiedBy>
  <cp:revision>13</cp:revision>
  <dcterms:modified xsi:type="dcterms:W3CDTF">2016-07-02T04:26:21Z</dcterms:modified>
</cp:coreProperties>
</file>